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78" r:id="rId3"/>
    <p:sldId id="279" r:id="rId4"/>
    <p:sldId id="263" r:id="rId5"/>
    <p:sldId id="264" r:id="rId6"/>
    <p:sldId id="265" r:id="rId7"/>
    <p:sldId id="268" r:id="rId8"/>
    <p:sldId id="266" r:id="rId9"/>
    <p:sldId id="270" r:id="rId10"/>
    <p:sldId id="277" r:id="rId11"/>
    <p:sldId id="275" r:id="rId12"/>
    <p:sldId id="272" r:id="rId13"/>
    <p:sldId id="273" r:id="rId14"/>
    <p:sldId id="276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C688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5767" autoAdjust="0"/>
  </p:normalViewPr>
  <p:slideViewPr>
    <p:cSldViewPr>
      <p:cViewPr>
        <p:scale>
          <a:sx n="82" d="100"/>
          <a:sy n="82" d="100"/>
        </p:scale>
        <p:origin x="-156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DEBCD-61A7-4F0C-BAEF-91A03FF1506B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AF2A3-58FC-442C-84B0-4A55AD551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EBA 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09" y="0"/>
            <a:ext cx="91189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1425"/>
            <a:ext cx="7772400" cy="1470025"/>
          </a:xfrm>
        </p:spPr>
        <p:txBody>
          <a:bodyPr/>
          <a:lstStyle>
            <a:lvl1pPr>
              <a:defRPr b="1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6C6A3A2B-C201-4857-B0B8-FF3D072B0533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EBA Main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09" y="0"/>
            <a:ext cx="91189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>
            <a:lvl1pPr>
              <a:buClr>
                <a:srgbClr val="5C6886"/>
              </a:buCl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4931B80A-83E9-46C5-A758-FB7F3FEEB072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EBA Main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09" y="0"/>
            <a:ext cx="91189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BEBD76D0-B9BA-4A2D-8774-3D3FEFBC06B1}" type="datetime1">
              <a:rPr lang="en-US" smtClean="0"/>
              <a:pPr/>
              <a:t>4/8/2013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EBA Main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09" y="0"/>
            <a:ext cx="91189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6E9A3CBF-C95B-405E-BBD6-4407985B4A89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EBA Main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09" y="0"/>
            <a:ext cx="91189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43199"/>
            <a:ext cx="4040188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57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43199"/>
            <a:ext cx="4041775" cy="3382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B193FB38-179B-486E-8CD4-F7886D8BBB49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EBA Main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09" y="0"/>
            <a:ext cx="91189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F619633-B860-4204-AC6F-1251B5538057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EBA Main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509" y="0"/>
            <a:ext cx="9118982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0E8B5BD-40BC-4793-9A45-3F12131D14A0}" type="datetime1">
              <a:rPr lang="en-US" smtClean="0"/>
              <a:pPr/>
              <a:t>4/8/2013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5247-8E76-40A6-B1BD-9CF7D2426DC2}" type="datetime1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5596C-1CB0-4EC9-B671-0D5B7B6C36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755775"/>
          </a:xfrm>
        </p:spPr>
        <p:txBody>
          <a:bodyPr/>
          <a:lstStyle/>
          <a:p>
            <a:r>
              <a:rPr lang="en-US" sz="4600" dirty="0" smtClean="0"/>
              <a:t>State Health Plan</a:t>
            </a:r>
            <a:br>
              <a:rPr lang="en-US" sz="4600" dirty="0" smtClean="0"/>
            </a:br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" y="4572000"/>
            <a:ext cx="8763000" cy="1752600"/>
          </a:xfrm>
        </p:spPr>
        <p:txBody>
          <a:bodyPr/>
          <a:lstStyle/>
          <a:p>
            <a:r>
              <a:rPr lang="en-US" dirty="0" smtClean="0"/>
              <a:t>FY 2013-2014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10% Co-pay increase with $53.991M employer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If $53.991M is the budgeted general fund employer contribution, and the co-pay structure is increased by 10%, then the member contribution would need to be increased by </a:t>
            </a:r>
            <a:r>
              <a:rPr lang="en-US" b="0" dirty="0" smtClean="0"/>
              <a:t>$</a:t>
            </a:r>
            <a:r>
              <a:rPr lang="en-US" b="0" dirty="0" smtClean="0"/>
              <a:t>26.81</a:t>
            </a:r>
            <a:r>
              <a:rPr lang="en-US" b="0" dirty="0" smtClean="0"/>
              <a:t> </a:t>
            </a:r>
            <a:r>
              <a:rPr lang="en-US" b="0" dirty="0" smtClean="0"/>
              <a:t>per </a:t>
            </a:r>
            <a:r>
              <a:rPr lang="en-US" b="0" dirty="0" smtClean="0"/>
              <a:t>employee</a:t>
            </a:r>
            <a:r>
              <a:rPr lang="en-US" b="0" dirty="0" smtClean="0"/>
              <a:t> </a:t>
            </a:r>
            <a:r>
              <a:rPr lang="en-US" b="0" dirty="0" smtClean="0"/>
              <a:t>per month.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$53.991M employer money and targeted plan design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If $53.991M is the budgeted general fund employer contribution then the following targeted plan design changes could be made:</a:t>
            </a:r>
          </a:p>
          <a:p>
            <a:pPr lvl="1"/>
            <a:r>
              <a:rPr lang="en-US" sz="2400" dirty="0" smtClean="0"/>
              <a:t>Deductible increased from $350/700 to  $385/770 (10%)</a:t>
            </a:r>
          </a:p>
          <a:p>
            <a:pPr lvl="1"/>
            <a:r>
              <a:rPr lang="en-US" sz="2400" dirty="0" smtClean="0"/>
              <a:t>Emergency room </a:t>
            </a:r>
            <a:r>
              <a:rPr lang="en-US" sz="2400" dirty="0" err="1" smtClean="0"/>
              <a:t>copay</a:t>
            </a:r>
            <a:r>
              <a:rPr lang="en-US" sz="2400" dirty="0" smtClean="0"/>
              <a:t> increased from $125 to $150 (20%)</a:t>
            </a:r>
          </a:p>
          <a:p>
            <a:pPr lvl="1"/>
            <a:r>
              <a:rPr lang="en-US" sz="2400" dirty="0" smtClean="0"/>
              <a:t>Outpatient hospital </a:t>
            </a:r>
            <a:r>
              <a:rPr lang="en-US" sz="2400" dirty="0" err="1" smtClean="0"/>
              <a:t>copay</a:t>
            </a:r>
            <a:r>
              <a:rPr lang="en-US" sz="2400" dirty="0" smtClean="0"/>
              <a:t> from $75 to $90 (20%)</a:t>
            </a:r>
          </a:p>
          <a:p>
            <a:pPr lvl="1"/>
            <a:r>
              <a:rPr lang="en-US" sz="2400" dirty="0" smtClean="0"/>
              <a:t>Physician co-pay from $10 to $11 (10%)</a:t>
            </a:r>
          </a:p>
          <a:p>
            <a:pPr lvl="1"/>
            <a:r>
              <a:rPr lang="en-US" sz="2400" dirty="0" smtClean="0"/>
              <a:t>Pharmacy to from 9/30/50 to 10/36/60 (11% increase for generic, 20% for brand and non-preferred)</a:t>
            </a:r>
          </a:p>
          <a:p>
            <a:pPr lvl="1"/>
            <a:r>
              <a:rPr lang="en-US" sz="2400" dirty="0" smtClean="0"/>
              <a:t>Plus, a $6.83 per month premium increase for members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Premium Requirements  </a:t>
            </a:r>
            <a:br>
              <a:rPr lang="en-US" dirty="0" smtClean="0"/>
            </a:br>
            <a:r>
              <a:rPr lang="en-US" dirty="0" smtClean="0"/>
              <a:t>ACA Compliant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 lnSpcReduction="10000"/>
          </a:bodyPr>
          <a:lstStyle/>
          <a:p>
            <a:r>
              <a:rPr lang="en-US" sz="2400" b="0" dirty="0" smtClean="0"/>
              <a:t>If the SHP retains the current co-pay structure and picks up all the required preventative care to become ACA compliant, then the premium increase would be 16.8% for both employer and enrollee ($72.46 employer </a:t>
            </a:r>
            <a:r>
              <a:rPr lang="en-US" sz="2400" b="0" dirty="0" smtClean="0"/>
              <a:t>PEPM</a:t>
            </a:r>
            <a:r>
              <a:rPr lang="en-US" sz="2400" b="0" dirty="0" smtClean="0"/>
              <a:t>; $27.82 enrollee </a:t>
            </a:r>
            <a:r>
              <a:rPr lang="en-US" sz="2400" b="0" dirty="0" smtClean="0"/>
              <a:t>PEPM</a:t>
            </a:r>
            <a:r>
              <a:rPr lang="en-US" sz="2400" b="0" dirty="0" smtClean="0"/>
              <a:t>)</a:t>
            </a:r>
          </a:p>
          <a:p>
            <a:r>
              <a:rPr lang="en-US" sz="2600" dirty="0" smtClean="0"/>
              <a:t>Total requirements would be:</a:t>
            </a:r>
          </a:p>
          <a:p>
            <a:pPr lvl="2">
              <a:buNone/>
            </a:pPr>
            <a:r>
              <a:rPr lang="en-US" dirty="0" smtClean="0"/>
              <a:t>2014 Employer Increase </a:t>
            </a:r>
            <a:r>
              <a:rPr lang="en-US" sz="2800" dirty="0" smtClean="0"/>
              <a:t>	</a:t>
            </a:r>
            <a:r>
              <a:rPr lang="en-US" dirty="0" smtClean="0"/>
              <a:t>$57.498M</a:t>
            </a:r>
          </a:p>
          <a:p>
            <a:pPr lvl="2">
              <a:buNone/>
            </a:pPr>
            <a:r>
              <a:rPr lang="en-US" dirty="0" err="1" smtClean="0"/>
              <a:t>Annualization</a:t>
            </a:r>
            <a:r>
              <a:rPr lang="en-US" dirty="0" smtClean="0"/>
              <a:t>			$14.836M</a:t>
            </a:r>
          </a:p>
          <a:p>
            <a:pPr lvl="2">
              <a:buNone/>
            </a:pPr>
            <a:r>
              <a:rPr lang="en-US" dirty="0" smtClean="0"/>
              <a:t>2013-2014 New Retiree	</a:t>
            </a:r>
            <a:r>
              <a:rPr lang="en-US" u="sng" dirty="0" smtClean="0"/>
              <a:t>$29.915M</a:t>
            </a:r>
          </a:p>
          <a:p>
            <a:pPr lvl="2">
              <a:buNone/>
            </a:pPr>
            <a:r>
              <a:rPr lang="en-US" dirty="0" smtClean="0"/>
              <a:t>Total 			            $102.249M</a:t>
            </a:r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Premium Requirements  </a:t>
            </a:r>
            <a:br>
              <a:rPr lang="en-US" dirty="0" smtClean="0"/>
            </a:br>
            <a:r>
              <a:rPr lang="en-US" dirty="0" smtClean="0"/>
              <a:t>ACA Compliant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0" dirty="0" smtClean="0"/>
              <a:t>If the SHP retains the current co-pay structure and picks up all the required preventative care to become ACA compliant and the employer pays the entire premium increase, it equates to a 23.3% premium increase ($100.28 </a:t>
            </a:r>
            <a:r>
              <a:rPr lang="en-US" sz="2400" b="0" dirty="0" smtClean="0"/>
              <a:t>PEPM</a:t>
            </a:r>
            <a:r>
              <a:rPr lang="en-US" sz="2400" b="0" dirty="0" smtClean="0"/>
              <a:t>)</a:t>
            </a:r>
          </a:p>
          <a:p>
            <a:r>
              <a:rPr lang="en-US" sz="2600" dirty="0" smtClean="0"/>
              <a:t>Total requirements would be:</a:t>
            </a:r>
          </a:p>
          <a:p>
            <a:pPr lvl="2">
              <a:buNone/>
            </a:pPr>
            <a:r>
              <a:rPr lang="en-US" dirty="0" smtClean="0"/>
              <a:t>2014 Employer Increase </a:t>
            </a:r>
            <a:r>
              <a:rPr lang="en-US" sz="2800" dirty="0" smtClean="0"/>
              <a:t>	</a:t>
            </a:r>
            <a:r>
              <a:rPr lang="en-US" dirty="0" smtClean="0"/>
              <a:t>$79.526M</a:t>
            </a:r>
          </a:p>
          <a:p>
            <a:pPr lvl="2">
              <a:buNone/>
            </a:pPr>
            <a:r>
              <a:rPr lang="en-US" dirty="0" err="1" smtClean="0"/>
              <a:t>Annualization</a:t>
            </a:r>
            <a:r>
              <a:rPr lang="en-US" dirty="0" smtClean="0"/>
              <a:t>			$14.836M</a:t>
            </a:r>
          </a:p>
          <a:p>
            <a:pPr lvl="2">
              <a:buNone/>
            </a:pPr>
            <a:r>
              <a:rPr lang="en-US" dirty="0" smtClean="0"/>
              <a:t>2013-2014 New Retiree	</a:t>
            </a:r>
            <a:r>
              <a:rPr lang="en-US" u="sng" dirty="0" smtClean="0"/>
              <a:t>$29.915M</a:t>
            </a:r>
          </a:p>
          <a:p>
            <a:pPr lvl="2">
              <a:buNone/>
            </a:pPr>
            <a:r>
              <a:rPr lang="en-US" dirty="0" smtClean="0"/>
              <a:t>Total 			           $124.277M</a:t>
            </a:r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2014 Premium Requirements  </a:t>
            </a:r>
            <a:br>
              <a:rPr lang="en-US" sz="3600" dirty="0" smtClean="0"/>
            </a:br>
            <a:r>
              <a:rPr lang="en-US" sz="3600" dirty="0" smtClean="0"/>
              <a:t>ACA Compliant Plan 20% </a:t>
            </a:r>
            <a:r>
              <a:rPr lang="en-US" sz="3600" dirty="0" err="1" smtClean="0"/>
              <a:t>Copay</a:t>
            </a:r>
            <a:r>
              <a:rPr lang="en-US" sz="3600" dirty="0" smtClean="0"/>
              <a:t> changes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If $53.991M is the budgeted general fund employer contribution, the SHP chooses to offer all preventive care services required under the ACA, and a 20% increase in co-pays and deductibles is implemented, then the member premium would need to be increased by $35.52 per </a:t>
            </a:r>
            <a:r>
              <a:rPr lang="en-US" b="0" dirty="0" smtClean="0"/>
              <a:t>employee</a:t>
            </a:r>
            <a:r>
              <a:rPr lang="en-US" b="0" dirty="0" smtClean="0"/>
              <a:t> </a:t>
            </a:r>
            <a:r>
              <a:rPr lang="en-US" b="0" dirty="0" smtClean="0"/>
              <a:t>per month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/>
              <a:t>Benefit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 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 Increase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Deductible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$350/$700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$385/$770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$420/$840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Coinsurance</a:t>
                      </a:r>
                      <a:r>
                        <a:rPr lang="en-US" baseline="0" dirty="0" smtClean="0"/>
                        <a:t> 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$2000/$4000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$2200/$4400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$2400/$4800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Physician co-pay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Emergency</a:t>
                      </a:r>
                      <a:r>
                        <a:rPr lang="en-US" baseline="0" dirty="0" smtClean="0"/>
                        <a:t> room co-pay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$137.50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Outpatient Hospital co-pay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$82.50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Pharmacy co-pay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$9/$30/$50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$9/$33/$55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$9/$36/$60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SHP Demographic Data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835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Subscribers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Covered</a:t>
                      </a:r>
                      <a:r>
                        <a:rPr lang="en-US" baseline="0" dirty="0" smtClean="0"/>
                        <a:t> Lives</a:t>
                      </a:r>
                      <a:endParaRPr lang="en-US" dirty="0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Agencies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57,222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106,019</a:t>
                      </a:r>
                      <a:endParaRPr lang="en-US" dirty="0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dirty="0" smtClean="0"/>
                        <a:t>Schools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80,291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159,986</a:t>
                      </a:r>
                      <a:endParaRPr lang="en-US" dirty="0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Local/Other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38,378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71,437</a:t>
                      </a:r>
                      <a:endParaRPr lang="en-US" dirty="0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dirty="0" smtClean="0"/>
                        <a:t>Retirees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79,418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108,725</a:t>
                      </a:r>
                      <a:endParaRPr lang="en-US" dirty="0"/>
                    </a:p>
                  </a:txBody>
                  <a:tcPr/>
                </a:tc>
              </a:tr>
              <a:tr h="3835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255,309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446,167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 Monthly Premiums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38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Employer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$102.18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$305.34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Employee/Spouse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$265.02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$604.84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Employee/Children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$468.68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dirty="0" smtClean="0"/>
                        <a:t>Full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$320.66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$757.30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2014 Premium Requirements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0" dirty="0" smtClean="0"/>
              <a:t>State Health Plan (SHP) actuaries have determined the plan needs a 13.05%  increase in total premiums for plan year 2014 (Jan-Dec 2014) if the plan wishes to maintain its “grandfathered” status under the ACA and retain the current plan design</a:t>
            </a:r>
          </a:p>
          <a:p>
            <a:r>
              <a:rPr lang="en-US" sz="2400" b="0" dirty="0" smtClean="0"/>
              <a:t>This 13.05% will increase the total required premiums from $1.829B needed for plan year 2013, to $2.067B for plan year 2014. This is a total increase of $238M.</a:t>
            </a:r>
          </a:p>
          <a:p>
            <a:r>
              <a:rPr lang="en-US" sz="2400" b="0" dirty="0" smtClean="0"/>
              <a:t>51.8% of this $238M  ($123M) is attributable to general funded agencies and school districts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Premium Requirements Grandfathered Current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0" dirty="0" smtClean="0"/>
              <a:t>If both employer and enrollee premiums increase by 13.05%, the enrollee premium increases by $21.62 per </a:t>
            </a:r>
            <a:r>
              <a:rPr lang="en-US" sz="2400" b="0" dirty="0" smtClean="0"/>
              <a:t>employee</a:t>
            </a:r>
            <a:r>
              <a:rPr lang="en-US" sz="2400" b="0" dirty="0" smtClean="0"/>
              <a:t> </a:t>
            </a:r>
            <a:r>
              <a:rPr lang="en-US" sz="2400" b="0" dirty="0" smtClean="0"/>
              <a:t>per month (</a:t>
            </a:r>
            <a:r>
              <a:rPr lang="en-US" sz="2400" b="0" dirty="0" smtClean="0"/>
              <a:t>PEPM</a:t>
            </a:r>
            <a:r>
              <a:rPr lang="en-US" sz="2400" b="0" dirty="0" smtClean="0"/>
              <a:t>) and the employer premium increases by $56.28 </a:t>
            </a:r>
            <a:r>
              <a:rPr lang="en-US" sz="2400" b="0" dirty="0" smtClean="0"/>
              <a:t>PEPM</a:t>
            </a:r>
            <a:endParaRPr lang="en-US" sz="2400" b="0" dirty="0" smtClean="0"/>
          </a:p>
          <a:p>
            <a:r>
              <a:rPr lang="en-US" sz="2600" dirty="0" smtClean="0"/>
              <a:t>Total requirements would be:</a:t>
            </a:r>
          </a:p>
          <a:p>
            <a:pPr lvl="2">
              <a:buNone/>
            </a:pPr>
            <a:r>
              <a:rPr lang="en-US" dirty="0" smtClean="0"/>
              <a:t>2014 Employer Increase </a:t>
            </a:r>
            <a:r>
              <a:rPr lang="en-US" sz="2800" dirty="0" smtClean="0"/>
              <a:t>	</a:t>
            </a:r>
            <a:r>
              <a:rPr lang="en-US" dirty="0" smtClean="0"/>
              <a:t>$44.634M</a:t>
            </a:r>
          </a:p>
          <a:p>
            <a:pPr lvl="2">
              <a:buNone/>
            </a:pPr>
            <a:r>
              <a:rPr lang="en-US" dirty="0" err="1" smtClean="0"/>
              <a:t>Annualization</a:t>
            </a:r>
            <a:r>
              <a:rPr lang="en-US" dirty="0" smtClean="0"/>
              <a:t>			$14.836M</a:t>
            </a:r>
          </a:p>
          <a:p>
            <a:pPr lvl="2">
              <a:buNone/>
            </a:pPr>
            <a:r>
              <a:rPr lang="en-US" dirty="0" smtClean="0"/>
              <a:t>2013-2014 New Retiree	</a:t>
            </a:r>
            <a:r>
              <a:rPr lang="en-US" u="sng" dirty="0" smtClean="0"/>
              <a:t>$25.497M</a:t>
            </a:r>
          </a:p>
          <a:p>
            <a:pPr lvl="2">
              <a:buNone/>
            </a:pPr>
            <a:r>
              <a:rPr lang="en-US" dirty="0" smtClean="0"/>
              <a:t>Total 				$84.967M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Premium Requirements Grandfathered Current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3840163"/>
          </a:xfrm>
        </p:spPr>
        <p:txBody>
          <a:bodyPr>
            <a:normAutofit/>
          </a:bodyPr>
          <a:lstStyle/>
          <a:p>
            <a:r>
              <a:rPr lang="en-US" sz="2400" b="0" dirty="0" smtClean="0"/>
              <a:t>If the employer pays the entire amount of the increase required to remain grandfathered with the current plan design, that equals an 18.1% increase, or $77.90 </a:t>
            </a:r>
            <a:r>
              <a:rPr lang="en-US" sz="2400" b="0" dirty="0" smtClean="0"/>
              <a:t>PEPM</a:t>
            </a:r>
            <a:endParaRPr lang="en-US" sz="2400" b="0" dirty="0" smtClean="0"/>
          </a:p>
          <a:p>
            <a:r>
              <a:rPr lang="en-US" sz="2600" dirty="0" smtClean="0"/>
              <a:t>Total requirements would be:</a:t>
            </a:r>
          </a:p>
          <a:p>
            <a:pPr lvl="2">
              <a:buNone/>
            </a:pPr>
            <a:r>
              <a:rPr lang="en-US" dirty="0" smtClean="0"/>
              <a:t>2014 Employer Increase </a:t>
            </a:r>
            <a:r>
              <a:rPr lang="en-US" sz="2800" dirty="0" smtClean="0"/>
              <a:t>	</a:t>
            </a:r>
            <a:r>
              <a:rPr lang="en-US" dirty="0" smtClean="0"/>
              <a:t>$61.775M</a:t>
            </a:r>
          </a:p>
          <a:p>
            <a:pPr lvl="2">
              <a:buNone/>
            </a:pPr>
            <a:r>
              <a:rPr lang="en-US" dirty="0" err="1" smtClean="0"/>
              <a:t>Annualization</a:t>
            </a:r>
            <a:r>
              <a:rPr lang="en-US" dirty="0" smtClean="0"/>
              <a:t>			$14.836M</a:t>
            </a:r>
          </a:p>
          <a:p>
            <a:pPr lvl="2">
              <a:buNone/>
            </a:pPr>
            <a:r>
              <a:rPr lang="en-US" dirty="0" smtClean="0"/>
              <a:t>2013-2014 New Retiree	</a:t>
            </a:r>
            <a:r>
              <a:rPr lang="en-US" u="sng" dirty="0" smtClean="0"/>
              <a:t>$25.497M</a:t>
            </a:r>
          </a:p>
          <a:p>
            <a:pPr lvl="2">
              <a:buNone/>
            </a:pPr>
            <a:r>
              <a:rPr lang="en-US" dirty="0" smtClean="0"/>
              <a:t>Total 			           $102.108M</a:t>
            </a:r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Premium Requirements Grandfathered 20% Co-Pay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If the employer pays the total premium increase, it is a 6.8% increase and equates to an additional $29.36 </a:t>
            </a:r>
            <a:r>
              <a:rPr lang="en-US" sz="2400" b="0" dirty="0" smtClean="0"/>
              <a:t>PEPM</a:t>
            </a:r>
            <a:endParaRPr lang="en-US" sz="2400" b="0" dirty="0" smtClean="0"/>
          </a:p>
          <a:p>
            <a:r>
              <a:rPr lang="en-US" sz="2600" dirty="0" smtClean="0"/>
              <a:t>Total requirements would be:</a:t>
            </a:r>
          </a:p>
          <a:p>
            <a:pPr lvl="2">
              <a:buNone/>
            </a:pPr>
            <a:r>
              <a:rPr lang="en-US" dirty="0" smtClean="0"/>
              <a:t>2014 Employer Increase 	$23.259M</a:t>
            </a:r>
          </a:p>
          <a:p>
            <a:pPr lvl="2">
              <a:buNone/>
            </a:pPr>
            <a:r>
              <a:rPr lang="en-US" dirty="0" err="1" smtClean="0"/>
              <a:t>Annualization</a:t>
            </a:r>
            <a:r>
              <a:rPr lang="en-US" dirty="0" smtClean="0"/>
              <a:t>			$14.836M</a:t>
            </a:r>
          </a:p>
          <a:p>
            <a:pPr lvl="2">
              <a:buNone/>
            </a:pPr>
            <a:r>
              <a:rPr lang="en-US" dirty="0" smtClean="0"/>
              <a:t>2013-2014 New Retiree	</a:t>
            </a:r>
            <a:r>
              <a:rPr lang="en-US" u="sng" dirty="0" smtClean="0"/>
              <a:t>$15.896M</a:t>
            </a:r>
          </a:p>
          <a:p>
            <a:pPr lvl="2">
              <a:buNone/>
            </a:pPr>
            <a:r>
              <a:rPr lang="en-US" dirty="0" smtClean="0"/>
              <a:t>Total 				$53.991M</a:t>
            </a:r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Premium Requirements Grandfathered 20% Co-Pay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>
            <a:normAutofit lnSpcReduction="10000"/>
          </a:bodyPr>
          <a:lstStyle/>
          <a:p>
            <a:r>
              <a:rPr lang="en-US" sz="2400" b="0" dirty="0" smtClean="0"/>
              <a:t>It is also possible to remain grandfathered and adjust the co-pays and deductibles by up to 20%</a:t>
            </a:r>
          </a:p>
          <a:p>
            <a:r>
              <a:rPr lang="en-US" sz="2400" b="0" dirty="0" smtClean="0"/>
              <a:t>This would result in a 4.9% premium increase for both employer and enrollee, which equates to $21.23 </a:t>
            </a:r>
            <a:r>
              <a:rPr lang="en-US" sz="2400" b="0" dirty="0" smtClean="0"/>
              <a:t>PEPM </a:t>
            </a:r>
            <a:r>
              <a:rPr lang="en-US" sz="2400" b="0" dirty="0" smtClean="0"/>
              <a:t>for employer and $8.13 </a:t>
            </a:r>
            <a:r>
              <a:rPr lang="en-US" sz="2400" b="0" dirty="0" smtClean="0"/>
              <a:t>PEPM </a:t>
            </a:r>
            <a:r>
              <a:rPr lang="en-US" sz="2400" b="0" dirty="0" smtClean="0"/>
              <a:t>for enrollee</a:t>
            </a:r>
          </a:p>
          <a:p>
            <a:r>
              <a:rPr lang="en-US" sz="2600" dirty="0" smtClean="0"/>
              <a:t>Total requirements would be:</a:t>
            </a:r>
          </a:p>
          <a:p>
            <a:pPr lvl="2">
              <a:buNone/>
            </a:pPr>
            <a:r>
              <a:rPr lang="en-US" dirty="0" smtClean="0"/>
              <a:t>2014 Employer Increase </a:t>
            </a:r>
            <a:r>
              <a:rPr lang="en-US" sz="2800" dirty="0" smtClean="0"/>
              <a:t>	</a:t>
            </a:r>
            <a:r>
              <a:rPr lang="en-US" dirty="0" smtClean="0"/>
              <a:t>$16.816M</a:t>
            </a:r>
          </a:p>
          <a:p>
            <a:pPr lvl="2">
              <a:buNone/>
            </a:pPr>
            <a:r>
              <a:rPr lang="en-US" dirty="0" err="1" smtClean="0"/>
              <a:t>Annualization</a:t>
            </a:r>
            <a:r>
              <a:rPr lang="en-US" dirty="0" smtClean="0"/>
              <a:t>			$14.836M</a:t>
            </a:r>
          </a:p>
          <a:p>
            <a:pPr lvl="2">
              <a:buNone/>
            </a:pPr>
            <a:r>
              <a:rPr lang="en-US" dirty="0" smtClean="0"/>
              <a:t>2013-2014 New Retiree	</a:t>
            </a:r>
            <a:r>
              <a:rPr lang="en-US" u="sng" dirty="0" smtClean="0"/>
              <a:t>$15.896M</a:t>
            </a:r>
          </a:p>
          <a:p>
            <a:pPr lvl="2">
              <a:buNone/>
            </a:pPr>
            <a:r>
              <a:rPr lang="en-US" dirty="0" smtClean="0"/>
              <a:t>Total 				$47.548M</a:t>
            </a:r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2014 Premium Requirements Grandfathered 20% Co-Pay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If the enrollee pays the total premium increase, it is a 17.7% increase and equates to an additional $29.36 </a:t>
            </a:r>
            <a:r>
              <a:rPr lang="en-US" sz="2400" b="0" dirty="0" smtClean="0"/>
              <a:t>PEPM. This will cause the plan to lose its grandfathered status.</a:t>
            </a:r>
            <a:endParaRPr lang="en-US" sz="2400" b="0" dirty="0" smtClean="0"/>
          </a:p>
          <a:p>
            <a:r>
              <a:rPr lang="en-US" sz="2600" dirty="0" smtClean="0"/>
              <a:t>Total requirements would be:</a:t>
            </a:r>
          </a:p>
          <a:p>
            <a:pPr lvl="2">
              <a:buNone/>
            </a:pPr>
            <a:r>
              <a:rPr lang="en-US" dirty="0" smtClean="0"/>
              <a:t>2014 Employer Increase 	$  0.000M</a:t>
            </a:r>
          </a:p>
          <a:p>
            <a:pPr lvl="2">
              <a:buNone/>
            </a:pPr>
            <a:r>
              <a:rPr lang="en-US" dirty="0" err="1" smtClean="0"/>
              <a:t>Annualization</a:t>
            </a:r>
            <a:r>
              <a:rPr lang="en-US" dirty="0" smtClean="0"/>
              <a:t>			$14.836M</a:t>
            </a:r>
          </a:p>
          <a:p>
            <a:pPr lvl="2">
              <a:buNone/>
            </a:pPr>
            <a:r>
              <a:rPr lang="en-US" dirty="0" smtClean="0"/>
              <a:t>2013-2014 New Retiree	</a:t>
            </a:r>
            <a:r>
              <a:rPr lang="en-US" u="sng" dirty="0" smtClean="0"/>
              <a:t>$15.896M</a:t>
            </a:r>
          </a:p>
          <a:p>
            <a:pPr lvl="2">
              <a:buNone/>
            </a:pPr>
            <a:r>
              <a:rPr lang="en-US" dirty="0" smtClean="0"/>
              <a:t>Total 				$30.732M</a:t>
            </a:r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596C-1CB0-4EC9-B671-0D5B7B6C36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818</Words>
  <Application>Microsoft Office PowerPoint</Application>
  <PresentationFormat>On-screen Show (4:3)</PresentationFormat>
  <Paragraphs>144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State Health Plan Budget</vt:lpstr>
      <vt:lpstr>SHP Demographic Data</vt:lpstr>
      <vt:lpstr>2013  Monthly Premiums </vt:lpstr>
      <vt:lpstr> 2014 Premium Requirements</vt:lpstr>
      <vt:lpstr>2014 Premium Requirements Grandfathered Current Plan</vt:lpstr>
      <vt:lpstr>2014 Premium Requirements Grandfathered Current Plan</vt:lpstr>
      <vt:lpstr>2014 Premium Requirements Grandfathered 20% Co-Pay Increase</vt:lpstr>
      <vt:lpstr>2014 Premium Requirements Grandfathered 20% Co-Pay Increase</vt:lpstr>
      <vt:lpstr>2014 Premium Requirements Grandfathered 20% Co-Pay Increase</vt:lpstr>
      <vt:lpstr>10% Co-pay increase with $53.991M employer funds</vt:lpstr>
      <vt:lpstr> $53.991M employer money and targeted plan design changes</vt:lpstr>
      <vt:lpstr>2014 Premium Requirements   ACA Compliant Plan</vt:lpstr>
      <vt:lpstr>2014 Premium Requirements   ACA Compliant Plan</vt:lpstr>
      <vt:lpstr>2014 Premium Requirements   ACA Compliant Plan 20% Copay changes</vt:lpstr>
      <vt:lpstr>Benefit Structure</vt:lpstr>
    </vt:vector>
  </TitlesOfParts>
  <Company>SCRS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 Lightle</dc:creator>
  <cp:lastModifiedBy>Travis Turner</cp:lastModifiedBy>
  <cp:revision>102</cp:revision>
  <cp:lastPrinted>2012-12-06T13:54:09Z</cp:lastPrinted>
  <dcterms:created xsi:type="dcterms:W3CDTF">2012-08-28T15:57:21Z</dcterms:created>
  <dcterms:modified xsi:type="dcterms:W3CDTF">2013-04-08T19:10:25Z</dcterms:modified>
</cp:coreProperties>
</file>